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1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66" d="100"/>
          <a:sy n="66" d="100"/>
        </p:scale>
        <p:origin x="-10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39EA9-4056-4AFB-B7EA-EBC8DF4BFF1F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24E9-5309-40F8-8C2D-DFFF45DCDAB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F96DA-2FF8-4A6A-A78E-3AF4106D01E2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1DAE-C590-4200-A834-EE9D8AFA78B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A04BC-375E-43B3-927E-E2722F4D8BD2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0040B-E1DE-49B6-A681-D2BBF414F31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94140-430E-4516-8C32-880BC5EEC37E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5943-2D25-460E-BBFA-365C756B1CD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6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3C13-B01B-411E-9411-329C2B4C6361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B7EE1-E448-46A0-A1CB-3A5D22C02B3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2FE96-9AE6-4A55-9458-C0D5F0E611EC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44630-2E41-46E0-9B05-3879D5FBC84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91F0F-D8E6-4598-94FA-5A72EA4CC0A1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7B496-F7EC-4877-8001-B56A4CA703D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D75C6-3220-40A8-B17F-9162DD5D447B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03358-7A68-4E4F-A2E4-3240B1BDBF1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841CE-705B-4C48-BA8B-03B36A6703F2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83CA5-DA92-475A-84B9-441487ABAB0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5EF6A-1BE4-4D42-B184-2D80115B0118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3F2CE-52A4-48B6-BA35-F22DB7E28E4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6459E-8E07-425F-BFE0-156442084A6E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7D02D-152B-4D82-B95F-BEBDE0E8820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708DE-081C-49C2-BAF9-50660726B6E7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231F2-BF0C-4C6C-AF3D-50637E7F790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6AA6C-88A7-41FB-93FD-72A7936FAA6A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CF9EF-BA16-4111-BB3B-C16DA431094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 bright="44000" contrast="-64000"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ADE158-B603-419E-AF23-5462A2AB0098}" type="datetimeFigureOut">
              <a:rPr lang="hu-HU"/>
              <a:pPr>
                <a:defRPr/>
              </a:pPr>
              <a:t>2010.02.09.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366B9A-C6DB-4550-B48C-C7C80254840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Kép 1" descr="DSC0032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"/>
            <a:ext cx="8715375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églalap 2"/>
          <p:cNvSpPr>
            <a:spLocks noChangeArrowheads="1"/>
          </p:cNvSpPr>
          <p:nvPr/>
        </p:nvSpPr>
        <p:spPr bwMode="auto">
          <a:xfrm>
            <a:off x="1143000" y="2928938"/>
            <a:ext cx="7000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4800" b="1">
                <a:solidFill>
                  <a:srgbClr val="F2B10E"/>
                </a:solidFill>
                <a:latin typeface="Constantia" pitchFamily="18" charset="0"/>
              </a:rPr>
              <a:t>Our Neighbourhood</a:t>
            </a:r>
            <a:endParaRPr lang="hu-HU" sz="4800" b="1">
              <a:solidFill>
                <a:srgbClr val="F2B10E"/>
              </a:solidFill>
              <a:latin typeface="Calibri" pitchFamily="34" charset="0"/>
            </a:endParaRPr>
          </a:p>
        </p:txBody>
      </p:sp>
      <p:sp>
        <p:nvSpPr>
          <p:cNvPr id="4" name="Téglalap 3"/>
          <p:cNvSpPr>
            <a:spLocks noChangeArrowheads="1"/>
          </p:cNvSpPr>
          <p:nvPr/>
        </p:nvSpPr>
        <p:spPr bwMode="auto">
          <a:xfrm>
            <a:off x="500063" y="3857625"/>
            <a:ext cx="8286750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4000">
                <a:latin typeface="Bodoni MT Condensed" pitchFamily="18" charset="0"/>
              </a:rPr>
              <a:t> </a:t>
            </a:r>
            <a:r>
              <a:rPr lang="hu-HU" sz="4400" b="1">
                <a:latin typeface="Bodoni MT Condensed" pitchFamily="18" charset="0"/>
                <a:cs typeface="David" pitchFamily="34" charset="-79"/>
              </a:rPr>
              <a:t>Research on the local environment</a:t>
            </a:r>
          </a:p>
          <a:p>
            <a:pPr algn="ctr"/>
            <a:r>
              <a:rPr lang="hu-HU" sz="3200">
                <a:latin typeface="Eras Medium ITC" pitchFamily="34" charset="0"/>
              </a:rPr>
              <a:t>Report</a:t>
            </a:r>
          </a:p>
          <a:p>
            <a:pPr algn="ctr"/>
            <a:r>
              <a:rPr lang="hu-HU" sz="4000">
                <a:latin typeface="Eras Medium ITC" pitchFamily="34" charset="0"/>
              </a:rPr>
              <a:t>2009</a:t>
            </a:r>
          </a:p>
        </p:txBody>
      </p:sp>
      <p:sp>
        <p:nvSpPr>
          <p:cNvPr id="2053" name="Téglalap 4"/>
          <p:cNvSpPr>
            <a:spLocks noChangeArrowheads="1"/>
          </p:cNvSpPr>
          <p:nvPr/>
        </p:nvSpPr>
        <p:spPr bwMode="auto">
          <a:xfrm>
            <a:off x="642938" y="428625"/>
            <a:ext cx="77152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3200" b="1">
                <a:solidFill>
                  <a:srgbClr val="002060"/>
                </a:solidFill>
                <a:latin typeface="Constantia" pitchFamily="18" charset="0"/>
                <a:ea typeface="Dotum" pitchFamily="34" charset="-127"/>
              </a:rPr>
              <a:t>Szent József Katolikus Általános Iskola</a:t>
            </a:r>
          </a:p>
          <a:p>
            <a:pPr algn="ctr"/>
            <a:r>
              <a:rPr lang="hu-HU" sz="3200" b="1">
                <a:solidFill>
                  <a:srgbClr val="002060"/>
                </a:solidFill>
                <a:latin typeface="Constantia" pitchFamily="18" charset="0"/>
                <a:ea typeface="Dotum" pitchFamily="34" charset="-127"/>
              </a:rPr>
              <a:t>Kiskunhalas, Hungary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Dongéri-főcsatorna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sz="half" idx="1"/>
          </p:nvPr>
        </p:nvSpPr>
        <p:spPr>
          <a:xfrm>
            <a:off x="755650" y="1196975"/>
            <a:ext cx="7643813" cy="4929188"/>
          </a:xfrm>
        </p:spPr>
        <p:txBody>
          <a:bodyPr/>
          <a:lstStyle/>
          <a:p>
            <a:r>
              <a:rPr lang="hu-HU" sz="2000" smtClean="0"/>
              <a:t>A mintavételi helyek eredményei megegyeznek. A víz színe szabad szemmel vizsgálva sötét zöldnek volt mondható. A csatorna vízének a növényi eredetű szagok mellett enyhén szennyvíz szaga volt.  A vízminták szűrése után, a szűrőpapíron főként moszatok maradtak fent és némi ásványi anyag. A csatorna vizének ph-ja 8-as volt. </a:t>
            </a:r>
          </a:p>
        </p:txBody>
      </p:sp>
      <p:pic>
        <p:nvPicPr>
          <p:cNvPr id="8" name="Kép 7" descr="dongesz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8238" y="2944134"/>
            <a:ext cx="5218406" cy="3475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ím 1"/>
          <p:cNvSpPr>
            <a:spLocks noGrp="1"/>
          </p:cNvSpPr>
          <p:nvPr>
            <p:ph type="title"/>
          </p:nvPr>
        </p:nvSpPr>
        <p:spPr>
          <a:xfrm>
            <a:off x="457200" y="2428875"/>
            <a:ext cx="8362950" cy="2439988"/>
          </a:xfrm>
        </p:spPr>
        <p:txBody>
          <a:bodyPr/>
          <a:lstStyle/>
          <a:p>
            <a:pPr algn="l" eaLnBrk="1" hangingPunct="1"/>
            <a:r>
              <a:rPr lang="hu-HU" sz="2400" b="1" smtClean="0">
                <a:latin typeface="Constantia" pitchFamily="18" charset="0"/>
              </a:rPr>
              <a:t>				 </a:t>
            </a:r>
            <a:r>
              <a:rPr lang="hu-HU" sz="2400" b="1" smtClean="0"/>
              <a:t>Víz</a:t>
            </a:r>
            <a:r>
              <a:rPr lang="hu-HU" sz="2000" smtClean="0"/>
              <a:t/>
            </a:r>
            <a:br>
              <a:rPr lang="hu-HU" sz="2000" smtClean="0"/>
            </a:br>
            <a:r>
              <a:rPr lang="hu-HU" sz="2000" smtClean="0"/>
              <a:t/>
            </a:r>
            <a:br>
              <a:rPr lang="hu-HU" sz="2000" smtClean="0"/>
            </a:br>
            <a:r>
              <a:rPr lang="hu-HU" sz="2000" smtClean="0"/>
              <a:t>	Kiskunhalas az ország középső részén, két nagy folyó a Duna és a Tisza közötti területen helyezkedik el. Egykoron, a lecsapolások és vízrendezések, Dongéri-főcsatorna megépítése előtt a XX. század közepéig az egész Duna-Tisza közén, ennek értelmében Kiskunhalason is, kiterjedt mocsárvilág volt. Városunk vízrajza napjainkban azonban igen szegényes képet mutat. Kiskunhalas területén mára már csak a Sóstó, valamint a Fejeték láprétje maradt fenn. Nyílt vízfelülettel azonban csak a Sóstó rendelkezik.</a:t>
            </a:r>
            <a:endParaRPr lang="hu-HU" smtClean="0"/>
          </a:p>
        </p:txBody>
      </p:sp>
      <p:sp>
        <p:nvSpPr>
          <p:cNvPr id="3" name="Alcím 2"/>
          <p:cNvSpPr>
            <a:spLocks noGrp="1"/>
          </p:cNvSpPr>
          <p:nvPr>
            <p:ph type="body" idx="1"/>
          </p:nvPr>
        </p:nvSpPr>
        <p:spPr>
          <a:xfrm>
            <a:off x="457200" y="714375"/>
            <a:ext cx="8329613" cy="928688"/>
          </a:xfrm>
        </p:spPr>
        <p:txBody>
          <a:bodyPr rtlCol="0">
            <a:normAutofit fontScale="77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Dotum" pitchFamily="34" charset="-127"/>
                <a:ea typeface="Dotum" pitchFamily="34" charset="-127"/>
              </a:rPr>
              <a:t>Szent József Katolikus Általános Iskola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Dotum" pitchFamily="34" charset="-127"/>
                <a:ea typeface="Dotum" pitchFamily="34" charset="-127"/>
              </a:rPr>
              <a:t>Kiskunhalas, Hungary</a:t>
            </a: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u-HU" smtClean="0">
                <a:latin typeface="Times New Roman" pitchFamily="18" charset="0"/>
              </a:rPr>
              <a:t>	     </a:t>
            </a:r>
            <a:r>
              <a:rPr lang="hu-HU" smtClean="0"/>
              <a:t>Víz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sz="half" idx="1"/>
          </p:nvPr>
        </p:nvSpPr>
        <p:spPr>
          <a:xfrm>
            <a:off x="250825" y="1557338"/>
            <a:ext cx="4038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u-HU" sz="2400" b="1" smtClean="0"/>
              <a:t>Az első mintavételi helyünk a Sóstó: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hu-HU" sz="2400" smtClean="0"/>
              <a:t>     A város északi részén elhelyezkedő szikes tó a Tisza vízgyűjtő területéhez tartozik. Deflációs tó, vagyis természetesen szélfújta mederben keletkezett. A területet homoktalaj borítja, amelyre északkelet-délnyugati irányú lösztakaró rakódott le.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hu-HU" sz="2400" smtClean="0"/>
              <a:t>    </a:t>
            </a:r>
          </a:p>
        </p:txBody>
      </p:sp>
      <p:pic>
        <p:nvPicPr>
          <p:cNvPr id="18435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2390" t="758" r="31380" b="50261"/>
          <a:stretch>
            <a:fillRect/>
          </a:stretch>
        </p:blipFill>
        <p:spPr>
          <a:xfrm>
            <a:off x="4427538" y="1268413"/>
            <a:ext cx="4495800" cy="46101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>
          <a:xfrm>
            <a:off x="395288" y="1052513"/>
            <a:ext cx="8424862" cy="4022725"/>
          </a:xfrm>
        </p:spPr>
        <p:txBody>
          <a:bodyPr/>
          <a:lstStyle/>
          <a:p>
            <a:pPr eaLnBrk="1" hangingPunct="1"/>
            <a:r>
              <a:rPr lang="hu-HU" sz="2400" smtClean="0"/>
              <a:t>A Sóstó területe 53,3 ha, ennek kb. a fele 28,7 ha nyílt vízterület, a maradék terület náddal borított. A tó átlagos mélysége 1 – 2 m. A csapadék és a talajvíz pótolja elpárolgott vízét, de két mesterséges kutat is fúrtak, melyekre az aszályos időszakokban van szükség.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3851275" y="404813"/>
            <a:ext cx="1441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2800" b="1">
                <a:latin typeface="Calibri" pitchFamily="34" charset="0"/>
              </a:rPr>
              <a:t>Sóstó</a:t>
            </a:r>
          </a:p>
        </p:txBody>
      </p:sp>
      <p:pic>
        <p:nvPicPr>
          <p:cNvPr id="6" name="Kép 5" descr="Sós-t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3879" y="2923031"/>
            <a:ext cx="5374203" cy="35684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sz="half" idx="1"/>
          </p:nvPr>
        </p:nvSpPr>
        <p:spPr>
          <a:xfrm>
            <a:off x="357158" y="981075"/>
            <a:ext cx="8462992" cy="2376487"/>
          </a:xfrm>
        </p:spPr>
        <p:txBody>
          <a:bodyPr/>
          <a:lstStyle/>
          <a:p>
            <a:r>
              <a:rPr lang="hu-HU" sz="2400" dirty="0" smtClean="0"/>
              <a:t>A tó zöldes színű, megszagolva halak, növények szaga érezhető. A tó vízének szűrőpapíron való átszűrése után a szűrőpapíron többnyire ásványi anyagok és növények maradtak fenn. A tó vize enyhén lúgos kémhatású, </a:t>
            </a:r>
            <a:r>
              <a:rPr lang="hu-HU" sz="2400" dirty="0" err="1" smtClean="0"/>
              <a:t>ph-ja</a:t>
            </a:r>
            <a:r>
              <a:rPr lang="hu-HU" sz="2400" dirty="0" smtClean="0"/>
              <a:t> 8,5-ös.   </a:t>
            </a:r>
          </a:p>
        </p:txBody>
      </p:sp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3851275" y="404813"/>
            <a:ext cx="1441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2800" b="1">
                <a:latin typeface="Calibri" pitchFamily="34" charset="0"/>
              </a:rPr>
              <a:t>Sóstó</a:t>
            </a:r>
          </a:p>
        </p:txBody>
      </p:sp>
      <p:pic>
        <p:nvPicPr>
          <p:cNvPr id="7" name="Tartalom helye 6" descr="vízvizsgála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598256"/>
            <a:ext cx="5786458" cy="384220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sz="half" idx="1"/>
          </p:nvPr>
        </p:nvSpPr>
        <p:spPr>
          <a:xfrm>
            <a:off x="539750" y="765175"/>
            <a:ext cx="8218488" cy="59372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sz="2000" smtClean="0"/>
              <a:t>A XX. század elején a gyógyhatásnak köszönhetően a Sóstó Európa-hírű fürdővíz volt.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hu-HU" sz="2000" smtClean="0"/>
          </a:p>
          <a:p>
            <a:pPr>
              <a:lnSpc>
                <a:spcPct val="80000"/>
              </a:lnSpc>
            </a:pPr>
            <a:r>
              <a:rPr lang="hu-HU" sz="2000" smtClean="0"/>
              <a:t>2005-ben helyi jelentőségű védett területté nyilvánították. A tó és környezete védett növény- és állatfajoknak ad otthont. Ilyenek a növények közül a kisfészkű aszat (Cirsium brachycephalum), a mocsári aggófű (Senecio paludosus), a mocsári kosbor (Orchis laxiflora ssp. palustris), az állatok közül pedig 72 védett, 5 fokozottan védett faj fordul elő a Sóstón és környékén.</a:t>
            </a:r>
          </a:p>
          <a:p>
            <a:pPr>
              <a:lnSpc>
                <a:spcPct val="80000"/>
              </a:lnSpc>
            </a:pPr>
            <a:endParaRPr lang="hu-HU" sz="2000" smtClean="0"/>
          </a:p>
        </p:txBody>
      </p:sp>
      <p:sp>
        <p:nvSpPr>
          <p:cNvPr id="21507" name="Text Box 8"/>
          <p:cNvSpPr txBox="1">
            <a:spLocks noChangeArrowheads="1"/>
          </p:cNvSpPr>
          <p:nvPr/>
        </p:nvSpPr>
        <p:spPr bwMode="auto">
          <a:xfrm>
            <a:off x="3924300" y="188913"/>
            <a:ext cx="1441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2800" b="1">
                <a:latin typeface="Calibri" pitchFamily="34" charset="0"/>
              </a:rPr>
              <a:t>Sóstó</a:t>
            </a:r>
          </a:p>
        </p:txBody>
      </p:sp>
      <p:sp>
        <p:nvSpPr>
          <p:cNvPr id="21508" name="Text Box 9"/>
          <p:cNvSpPr txBox="1">
            <a:spLocks noChangeArrowheads="1"/>
          </p:cNvSpPr>
          <p:nvPr/>
        </p:nvSpPr>
        <p:spPr bwMode="auto">
          <a:xfrm>
            <a:off x="611188" y="3429000"/>
            <a:ext cx="3311525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hu-HU"/>
              <a:t>    </a:t>
            </a:r>
            <a:r>
              <a:rPr lang="hu-HU" sz="2000">
                <a:latin typeface="Calibri" pitchFamily="34" charset="0"/>
              </a:rPr>
              <a:t>A tavat és élővilágát             veszélyeztető tényezők közé tartoznak az emberi székletből származó baktériumok, illegális szennyvízelvezetők, intenzív horgászat, mezőgazdasági művelésből származó növényvédőszerek.</a:t>
            </a:r>
          </a:p>
          <a:p>
            <a:endParaRPr lang="hu-HU" sz="2000">
              <a:latin typeface="Calibri" pitchFamily="34" charset="0"/>
            </a:endParaRPr>
          </a:p>
        </p:txBody>
      </p:sp>
      <p:pic>
        <p:nvPicPr>
          <p:cNvPr id="8" name="Kép 7" descr="kócsag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3215257"/>
            <a:ext cx="4786346" cy="317813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Víz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sz="2000" b="1" smtClean="0"/>
              <a:t>A második mintavételi helyünk: Dongéri-főcsatorna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hu-HU" sz="2000" b="1" smtClean="0"/>
              <a:t>      </a:t>
            </a:r>
            <a:r>
              <a:rPr lang="hu-HU" sz="2000" smtClean="0"/>
              <a:t>Az 1940–42-es évek különösen magas vízállása jelentős károkat okozott, és ezért az 1950-es évek első felében megépült a csatorna.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hu-HU" sz="2000" smtClean="0"/>
              <a:t>      A város déli részéről indul először északra, majd a települést megkerülve északkeleti, illetve délkeleti irányba halad tovább és a Tiszába torkollik.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hu-HU" sz="2000" smtClean="0"/>
              <a:t>      Hossza 84 km, vízgyűjtő területe 930 km</a:t>
            </a:r>
            <a:r>
              <a:rPr lang="hu-HU" sz="2000" baseline="30000" smtClean="0"/>
              <a:t>2</a:t>
            </a:r>
            <a:r>
              <a:rPr lang="hu-HU" sz="2000" smtClean="0"/>
              <a:t>. 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hu-HU" sz="2000" smtClean="0"/>
              <a:t>      A Dongéri-csatorna a megépítést követő néhány évtized alatt eliszaposodott, csekély esése miatt a csapadékvizet már alig tudta elvezetni. Ezért még napjainkban is folytatódik a vízrendezés.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hu-HU" sz="2000" smtClean="0"/>
              <a:t>      A GLOBE-csoport folyamatos méréseket végez a csatornán folyamatosan ellenőrizve a víz minőségét.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hu-HU" sz="200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hu-HU" sz="2000" b="1" smtClean="0"/>
              <a:t>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Dongéri-főcsatorna</a:t>
            </a:r>
          </a:p>
        </p:txBody>
      </p:sp>
      <p:pic>
        <p:nvPicPr>
          <p:cNvPr id="6" name="Kép 5" descr="dongé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335580"/>
            <a:ext cx="6575728" cy="43794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Dongéri-főcsatorna</a:t>
            </a:r>
            <a:endParaRPr lang="hu-HU" dirty="0" smtClean="0"/>
          </a:p>
        </p:txBody>
      </p:sp>
      <p:sp>
        <p:nvSpPr>
          <p:cNvPr id="24578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402138" cy="4713288"/>
          </a:xfrm>
        </p:spPr>
        <p:txBody>
          <a:bodyPr/>
          <a:lstStyle/>
          <a:p>
            <a:r>
              <a:rPr lang="hu-HU" sz="2000" smtClean="0"/>
              <a:t>A csatornából két helyen vettünk mintát: az iskola közelében fekvő Vásártér mögötti szakaszból és a Kántor-kaszáló előtti részből, ahol a csatornába engedik a termálfürdő melegvizét.</a:t>
            </a:r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5219700" y="40767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24582" name="Text Box 9"/>
          <p:cNvSpPr txBox="1">
            <a:spLocks noChangeArrowheads="1"/>
          </p:cNvSpPr>
          <p:nvPr/>
        </p:nvSpPr>
        <p:spPr bwMode="auto">
          <a:xfrm>
            <a:off x="5076825" y="4076700"/>
            <a:ext cx="4067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hu-HU" sz="2000">
                <a:latin typeface="Calibri" pitchFamily="34" charset="0"/>
              </a:rPr>
              <a:t>   A két helyen a Csatorna képe   </a:t>
            </a:r>
          </a:p>
          <a:p>
            <a:r>
              <a:rPr lang="hu-HU" sz="2000">
                <a:latin typeface="Calibri" pitchFamily="34" charset="0"/>
              </a:rPr>
              <a:t>     rendkívül eltérő képet mutat. </a:t>
            </a:r>
          </a:p>
        </p:txBody>
      </p:sp>
      <p:pic>
        <p:nvPicPr>
          <p:cNvPr id="12" name="Kép 11" descr="Danidonges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514" y="3571876"/>
            <a:ext cx="3968778" cy="2643206"/>
          </a:xfrm>
          <a:prstGeom prst="rect">
            <a:avLst/>
          </a:prstGeom>
        </p:spPr>
      </p:pic>
      <p:pic>
        <p:nvPicPr>
          <p:cNvPr id="13" name="Kép 12" descr="dongéritermál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357297"/>
            <a:ext cx="3786214" cy="25216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ényűző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Words>474</Words>
  <Application>Microsoft Office PowerPoint</Application>
  <PresentationFormat>Diavetítés a képernyőre (4:3 oldalarány)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1" baseType="lpstr">
      <vt:lpstr>Egyéni tervezés</vt:lpstr>
      <vt:lpstr>1. dia</vt:lpstr>
      <vt:lpstr>     Víz   Kiskunhalas az ország középső részén, két nagy folyó a Duna és a Tisza közötti területen helyezkedik el. Egykoron, a lecsapolások és vízrendezések, Dongéri-főcsatorna megépítése előtt a XX. század közepéig az egész Duna-Tisza közén, ennek értelmében Kiskunhalason is, kiterjedt mocsárvilág volt. Városunk vízrajza napjainkban azonban igen szegényes képet mutat. Kiskunhalas területén mára már csak a Sóstó, valamint a Fejeték láprétje maradt fenn. Nyílt vízfelülettel azonban csak a Sóstó rendelkezik.</vt:lpstr>
      <vt:lpstr>      Víz</vt:lpstr>
      <vt:lpstr>4. dia</vt:lpstr>
      <vt:lpstr>5. dia</vt:lpstr>
      <vt:lpstr>6. dia</vt:lpstr>
      <vt:lpstr>Víz</vt:lpstr>
      <vt:lpstr>Dongéri-főcsatorna</vt:lpstr>
      <vt:lpstr>Dongéri-főcsatorna</vt:lpstr>
      <vt:lpstr>Dongéri-főcsatorna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Julia</dc:creator>
  <cp:lastModifiedBy>Julia</cp:lastModifiedBy>
  <cp:revision>47</cp:revision>
  <dcterms:created xsi:type="dcterms:W3CDTF">2010-01-01T20:04:18Z</dcterms:created>
  <dcterms:modified xsi:type="dcterms:W3CDTF">2010-02-09T21:00:05Z</dcterms:modified>
</cp:coreProperties>
</file>